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j1pnkNpB2BysbU+A7uo+etKu/1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BBA32E-49F2-4607-B91C-D4905D8B30AB}">
  <a:tblStyle styleId="{5ABBA32E-49F2-4607-B91C-D4905D8B30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font" Target="fonts/RobotoSlab-regular.fntdata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font" Target="fonts/Roboto-regular.fntdata"/><Relationship Id="rId44" Type="http://schemas.openxmlformats.org/officeDocument/2006/relationships/font" Target="fonts/HelveticaNeueLight-italic.fntdata"/><Relationship Id="rId21" Type="http://schemas.openxmlformats.org/officeDocument/2006/relationships/font" Target="fonts/RobotoSlab-bold.fntdata"/><Relationship Id="rId43" Type="http://schemas.openxmlformats.org/officeDocument/2006/relationships/font" Target="fonts/HelveticaNeueLight-bold.fntdata"/><Relationship Id="rId24" Type="http://schemas.openxmlformats.org/officeDocument/2006/relationships/font" Target="fonts/Roboto-italic.fntdata"/><Relationship Id="rId46" Type="http://customschemas.google.com/relationships/presentationmetadata" Target="metadata"/><Relationship Id="rId23" Type="http://schemas.openxmlformats.org/officeDocument/2006/relationships/font" Target="fonts/Roboto-bold.fntdata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8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9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9bd4540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b9bd4540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9bd4540e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b9bd4540e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9bd4540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b9bd4540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9bd4540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b9bd4540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9bd4540e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b9bd4540e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hyperlink" Target="https://web.ma.utexas.edu/users/davis/375/popecol/tables/chisq.html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82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Checking the relationship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between categorical variables.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9bd4540ed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b9bd4540ed_0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b9bd4540ed_0_18"/>
          <p:cNvSpPr txBox="1"/>
          <p:nvPr/>
        </p:nvSpPr>
        <p:spPr>
          <a:xfrm>
            <a:off x="732150" y="147747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Let’s compute the chi_2: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Now, we need to go to chi2 table with (#colours - 1)*( #gender -1) = 2 * 1 = 2 degrees of freedom and a given significance level to get the critical value of chi2: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Assuming significance level of 95% -&gt; chi2_critical = 5.991.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gb9bd4540ed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b9bd4540ed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b9bd4540ed_0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8200" y="2559150"/>
            <a:ext cx="61341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bd4540ed_1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b9bd4540ed_1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b9bd4540ed_1_2"/>
          <p:cNvSpPr txBox="1"/>
          <p:nvPr/>
        </p:nvSpPr>
        <p:spPr>
          <a:xfrm>
            <a:off x="732150" y="147747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Assuming significance level of 95% -&gt; chi2_critical = 5.991. (see </a:t>
            </a:r>
            <a:r>
              <a:rPr b="0" i="0" lang="en" sz="15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table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our value 0.0037 &lt; 5.991 We accept the null hypothesis and we can conclude that: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Gender and Colour are independent / not related</a:t>
            </a:r>
            <a:endParaRPr b="1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gb9bd4540ed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b9bd4540ed_1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Categorical variables (nominals vs ordinals)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Chi-square test.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CATEGORICAL VARIABLES (NOMINALS VS ORDINALS)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Categorical variables can be of two types: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Nominals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(there is no order between them)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Ordinals (there is a order between them)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an statistical tool to determine if there is a significant relationship between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nominal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(categorical) variables.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based on a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contingency table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contingency table, the frequency of each possible value for a category is compared against the frequency of each value of another category.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data in the contingency table, we compute the expected value of each nominal variable.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based on the expected values vs. the observed values,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chi-square statistic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computed.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chi-square statistic, we decide if both categories are related.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Hypotheses of the test: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 (null hypotheses) variables not related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 (altenative hypotheses) variables related.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12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 is accepted (the are no significant differences) when the last condition is met. (r = #rows, k = #cols)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Chi2_t is taken from statistical tables (usually hardcoded in libraries)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ga0a6fe287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8650" y="182880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a0a6fe2872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1900" y="1941175"/>
            <a:ext cx="20859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9bd4540ed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b9bd4540ed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b9bd4540ed_0_0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b9bd4540e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8775" y="1755275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b9bd4540e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755275"/>
            <a:ext cx="2085975" cy="24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0" name="Google Shape;270;gb9bd4540ed_0_0"/>
          <p:cNvGraphicFramePr/>
          <p:nvPr/>
        </p:nvGraphicFramePr>
        <p:xfrm>
          <a:off x="952500" y="266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{5ABBA32E-49F2-4607-B91C-D4905D8B30AB}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9bd4540ed_0_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b9bd4540ed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b9bd4540ed_0_9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Let’s compute the probability of observing each cell under the null hypothesis (Gender and Color are independent. -&gt; p(M,R) = p(M)*p(R)....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Total = 72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p(M) = ( 10 + 12 + 11) / (10 + 12 + 11 + 11 + 15 + 13) = 33 / 72 = 0.46 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p(R) =  (10 + 11 ) /(10 + 12 + 11 + 11 + 15 + 13 ) = 21 / 72 = 0.29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gb9bd4540ed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b9bd4540ed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0" name="Google Shape;280;gb9bd4540ed_0_9"/>
          <p:cNvGraphicFramePr/>
          <p:nvPr/>
        </p:nvGraphicFramePr>
        <p:xfrm>
          <a:off x="878150" y="34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{5ABBA32E-49F2-4607-B91C-D4905D8B30AB}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9bd4540ed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b9bd4540ed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b9bd4540ed_0_27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Let’s compute the probability of observing each cell under the null hypothesis (Gender and Color are independent. -&gt; p(M,R) = p(M)*p(R)....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Expected = p(M,R) * N = p(M)*p(R) * N = (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33 / 72) * (21 / 72) * N =  0.13 * 72 = 9.63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Observed = 10 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b9bd4540ed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b9bd4540ed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0" name="Google Shape;290;gb9bd4540ed_0_27"/>
          <p:cNvGraphicFramePr/>
          <p:nvPr/>
        </p:nvGraphicFramePr>
        <p:xfrm>
          <a:off x="878150" y="34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{5ABBA32E-49F2-4607-B91C-D4905D8B30AB}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